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8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83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FE02-306D-4581-A8EA-72380FFD5F7D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342FD-A6D5-4508-8FE8-DC60CEB37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AEECE-6DBD-455B-8AE3-BA9FCE423EBB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24194-DB9B-4DDF-902B-FC1DA902C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42D1-5BF1-4891-A2B3-5532087BFF37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0A46-9A4B-4247-AAAF-CC4FD68BD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362D-0DD9-47BF-B86B-C3F21A430BCE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392FE-2901-4845-9296-4ABD86523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F6B2-1FC0-472C-B692-2534526EB6E1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68FF5-486F-403E-A019-7E69B28E0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1E206-C0CF-46C4-8F04-B2DA928C9646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FF389-5DEB-4178-BD1F-C6D43B49B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FBE0-12A5-4F5D-953B-D0FEBEFC0C9A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D939-BE82-4CBA-9F2C-348B143F8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F242-71E4-44C1-8488-8528278DC070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9ACB8-60CC-40BA-BDA7-342643250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13C4-72A3-4C5F-A901-E96408F4343F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40438-9584-406E-BC18-0F2AAF20E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36F4D-23E8-434B-A662-5ACC7A5510E6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D0D76-6B44-400E-A240-00F977F8C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AD248-5F04-424E-9A37-0485545B639D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22D7-3258-47EA-A436-28707C799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 l="-1000" t="-2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257A8-3409-43A4-A934-6F73CF792D55}" type="datetimeFigureOut">
              <a:rPr lang="ru-RU"/>
              <a:pPr>
                <a:defRPr/>
              </a:pPr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9A78D7-1D9E-4921-96B5-E36768CDA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67995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Консультация для педагогов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«Театрализованная игра»</a:t>
            </a:r>
            <a:endParaRPr lang="ru-RU" sz="40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4767" y="4797152"/>
            <a:ext cx="43399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первой квалификационной категории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Брух Т.В.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Важным аспектом деятельности воспитателя является постепенное расширение игрового опыта за счет освоения разновидностей игры-драматизации. Реализация данной задачи достигается последовательным усложнением игровых заданий и игр-драматизаций, в которые включается ребенок.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132138" y="1412875"/>
            <a:ext cx="2081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Ступени работы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133600"/>
            <a:ext cx="27003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Игра-имитация отдельных действий человека, животных и птиц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(дети проснулись-потянулись, воробышки машут крыльями) и имитация основных эмоций человека (выглянуло солнышко - дети обрадовались: улыбнулись, захлопали в ладоши, запрыгали на месте).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059113" y="2492375"/>
            <a:ext cx="32051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ea typeface="Times New Roman" pitchFamily="18" charset="0"/>
                <a:cs typeface="Arial" charset="0"/>
              </a:rPr>
              <a:t> </a:t>
            </a:r>
            <a:r>
              <a:rPr lang="ru-RU" sz="1600" i="1">
                <a:latin typeface="Times New Roman" pitchFamily="18" charset="0"/>
                <a:ea typeface="Times New Roman" pitchFamily="18" charset="0"/>
                <a:cs typeface="Arial" charset="0"/>
              </a:rPr>
              <a:t>Игра-имитация цепочки последовательных действий в сочетании с передачей основных эмоций героя</a:t>
            </a:r>
            <a:r>
              <a:rPr lang="ru-RU" sz="1600">
                <a:latin typeface="Times New Roman" pitchFamily="18" charset="0"/>
                <a:ea typeface="Times New Roman" pitchFamily="18" charset="0"/>
                <a:cs typeface="Arial" charset="0"/>
              </a:rPr>
              <a:t> (веселые матрешки захлопали в ладошки и стали танцевать; зайчик увидел лису, испугался и прыгнул за дерево).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191250" y="2133600"/>
            <a:ext cx="2952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Игра-импровизация по текстам коротких сказок, рассказов и стихов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, которые рассказывает воспитатель (3. Александрова "Елочка"; К. Ушинский "Петушок с семьей", "Васька"; Н. Павлова "На машине", "Земляничка"; Е. Чарушин "Утка с утятами").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71550" y="5157788"/>
            <a:ext cx="25923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Инсценирование фрагментов сказок о животных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("Теремок", "Кот, петух и лиса").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211638" y="5157788"/>
            <a:ext cx="47164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Однотемная игра-драматизация с несколькими персонажами по народным сказкам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("Колобок", "Репка") и авторским текстам (В. Сутеев "Под грибом", К. Чуковский "Цыпленок").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3553" grpId="0"/>
      <p:bldP spid="23554" grpId="0"/>
      <p:bldP spid="23555" grpId="0"/>
      <p:bldP spid="9" grpId="0"/>
      <p:bldP spid="235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1438" y="836613"/>
            <a:ext cx="90725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У детей этого возраста отмечается первичное освоение режиссерской театрализованной игры - настольного театра игрушек, настольного плоскостного театра, плоскостного театра на фланелеграфе, пальчикового театра. Процесс освоения включает мини-постановки по текстам народных и авторских стихов, сказок, рассказов ("Этот пальчик - дедушка...", "Тили-бом", К. Ушинский "Петушок с семьей", А. Барто "Игрушки", В. Сутеев "Цыпленок и утенок".) Фигурки пальчикового театра ребенок начинает использовать в совместных с взрослым импровизациях на заданные темы.</a:t>
            </a:r>
          </a:p>
        </p:txBody>
      </p:sp>
      <p:pic>
        <p:nvPicPr>
          <p:cNvPr id="2051" name="Picture 3" descr="D:\Сад\Фотографии\эскизы по театрализации\Изображение 1024ко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100123"/>
            <a:ext cx="3672408" cy="3604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44450"/>
            <a:ext cx="8202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Цели, задачи и содержание работы с детьми среднего дошкольного возраста.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512763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Основные направления развития театрализованной игры состоят в постепенном переходе ребенка от игры "для себя" к игре, ориентированной на зрителя; от игры, в которой главное - сам процесс, к игре, где значимы и процесс, и результат, от игры в малой группе сверстников, исполняющих аналогичные ("параллельные") роли, к игре в группе из пяти - семи сверстников, ролевые позиции которых различны (равноправие, подчинение, управление); от создания в игре-драматизации простого "типичного" образа к воплощению целостного образа, в котором сочетаются эмоции, настроения, состояния героя, их смена.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8313" y="3284538"/>
            <a:ext cx="3257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Задачи и содержание работы.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79388" y="3959225"/>
            <a:ext cx="86407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данном возрасте происходит углубление интереса к театрализованным играм. Работа воспитателя с детьми 4 - 5 лет должна состоять в поддержании их интереса к театрализованной игре, в его дифференциации, заключающейся в предпочтении определенного вида игры (драматизация или режиссерская), становлении мотивации интереса к игре как средству самовыражения.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/>
      <p:bldP spid="6" grpId="0"/>
      <p:bldP spid="276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260350"/>
            <a:ext cx="85693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Расширение театрально-игрового опыта детей осуществляется за счет освоения игры-драматизации. Практически все виды игровых заданий и игр-драматизаций, которые освоил младший дошкольник, полезны и интересны ребенку среднего дошкольного возраста. Усложнение касается текстов, которые отныне отличаются более сложным содержанием, наличием смыслового и эмоционального подтекстов, интересными образами героев, оригинальными языковыми средствами. 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8313" y="2997200"/>
            <a:ext cx="7523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Помимо названных выше игр, в работе с детьми используются: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9388" y="3860800"/>
            <a:ext cx="42481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многоперсонажные игры-драматизации по текстам двух - трехчастных сказок о животных и волшебных сказок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("Зимовье зверей", "Лиса и волк", "Гуси-лебеди", "Красная Шапочка")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859338" y="3860800"/>
            <a:ext cx="4284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игры-драматизации по текстам рассказов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на темы "Дети и их игры", "Ребята и зверята", "Труд взрослых"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700338" y="5732463"/>
            <a:ext cx="4248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постановка спектакля по произведению.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625" grpId="0"/>
      <p:bldP spid="6" grpId="0"/>
      <p:bldP spid="7" grpId="0"/>
      <p:bldP spid="266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47625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Расширение игрового опыта детей происходит также за счет освоения театрализованной игры. В возрасте 4 - 5 лет ребенок осваивает разные виды настольного театра: мягкой игрушки, вязаный театр, конусный театр, театр народной игрушки и плоскостных фигур. Дети показывают постановки по поэтическим и прозаическим текстам (С. Маршак "Сказка о глупом мышонке"; К. Чуковский "Путаница"), Пальчиковый театр чаще используется в самостоятельной деятельности, когда ребенок импровизирует на основе знакомых стихов и потешек, сопровождая свою речь несложными действиями ("Жили у бабуси"; С. Михалков "Котята"; Л. Зубкова "Мы делили апельсин").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3074" name="Picture 2" descr="D:\Сад\Фотографии\эскизы по театрализации\Изображение 0671 (1коп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67151"/>
            <a:ext cx="1782359" cy="359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44450"/>
            <a:ext cx="8281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Цели, задачи и содержание работы с детьми старшего дошкольного возраста.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620713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Основные направления развития театрализованной игры состоят в постепенном переходе ребенка от игры по одному литературному или фольклорному тексту к игре, подразумевающей свободное построение ребенком сюжета, в котором литературная основа сочетается со свободной ее интерпретацией ребенком или соединяются несколько произведений; от игры, где используются средства выразительности для передачи особенностей персонажа, к игре как средству самовыражения через образ героя; от игры, в которой центром является "артист", к игре, в которой представлен комплекс позиций "артист", "режиссер", "сценарист", "оформитель", "костюмер", но при этом предпочтения каждого ребенка связаны с каким-либо одним из них, в зависимости от индивидуальных способностей и интересов; от театрализованной игры к театрально-игровой деятельности как средству самовыражения личности и самореализации способностей</a:t>
            </a:r>
            <a:r>
              <a:rPr lang="ru-RU" sz="1400">
                <a:ea typeface="Times New Roman" pitchFamily="18" charset="0"/>
                <a:cs typeface="Arial" charset="0"/>
              </a:rPr>
              <a:t>.</a:t>
            </a:r>
            <a:endParaRPr lang="ru-RU">
              <a:cs typeface="Arial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4076700"/>
            <a:ext cx="370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Задачи и содержание работы.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4572000"/>
            <a:ext cx="9144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Формирование положительного отношения детей к театрализованным играм. Это подразумевает углубление их интереса к определенному виду театрализованной игры, образу героя, сюжету, наличие интереса к театральной культуре, осознание причин положительного или индифферентного отношения к игре, связанного с наличием или отсутствием интереса и способности к самовыражению в театрализованной деятельности.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2" grpId="0"/>
      <p:bldP spid="35843" grpId="0"/>
      <p:bldP spid="358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260350"/>
            <a:ext cx="8353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Новым аспектом совместной деятельности взрослого и детей становится приобщение детей к театральной культуре, т.е. знакомство с назначением театра, историей его возникновения в России, устройством здания театра, деятельностью людей, работающих в театре, яркими представителями данных профессии, видами и жанрами театрального искусства (драматический, музыкальный) кукольный, театр зверей, клоунада и пр.</a:t>
            </a:r>
          </a:p>
        </p:txBody>
      </p:sp>
      <p:pic>
        <p:nvPicPr>
          <p:cNvPr id="4100" name="Picture 4" descr="C:\Users\Татьяна\Desktop\48786987.jpg"/>
          <p:cNvPicPr>
            <a:picLocks noChangeAspect="1" noChangeArrowheads="1"/>
          </p:cNvPicPr>
          <p:nvPr/>
        </p:nvPicPr>
        <p:blipFill>
          <a:blip r:embed="rId2" cstate="print"/>
          <a:srcRect t="11361" r="5901" b="4641"/>
          <a:stretch>
            <a:fillRect/>
          </a:stretch>
        </p:blipFill>
        <p:spPr bwMode="auto">
          <a:xfrm>
            <a:off x="5338651" y="4437112"/>
            <a:ext cx="3805349" cy="2547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Татьяна\Desktop\x_fa86b42f.jpg"/>
          <p:cNvPicPr>
            <a:picLocks noChangeAspect="1" noChangeArrowheads="1"/>
          </p:cNvPicPr>
          <p:nvPr/>
        </p:nvPicPr>
        <p:blipFill>
          <a:blip r:embed="rId3" cstate="print"/>
          <a:srcRect b="6122"/>
          <a:stretch>
            <a:fillRect/>
          </a:stretch>
        </p:blipFill>
        <p:spPr bwMode="auto">
          <a:xfrm>
            <a:off x="2123728" y="2060848"/>
            <a:ext cx="4704523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Татьяна\Desktop\novosibirsk-puppet-theatre.jpg"/>
          <p:cNvPicPr>
            <a:picLocks noChangeAspect="1" noChangeArrowheads="1"/>
          </p:cNvPicPr>
          <p:nvPr/>
        </p:nvPicPr>
        <p:blipFill>
          <a:blip r:embed="rId4" cstate="print"/>
          <a:srcRect l="15035" t="2121" r="8421" b="5901"/>
          <a:stretch>
            <a:fillRect/>
          </a:stretch>
        </p:blipFill>
        <p:spPr bwMode="auto">
          <a:xfrm>
            <a:off x="0" y="4049688"/>
            <a:ext cx="3116072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492500" y="4335463"/>
            <a:ext cx="5254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Усложняются тексты для постановок. Их отличают более глубокий нравственный смысл и скрытый подтекст, в том числе юмористический. В театрализованной игре начинают использоваться русские народные сказки-басни о животных ("Лиса и журавль", "Заяц и еж"), произведения Л. Толстого, И. Крылова, Г.Х. Андерсена, М. Зощенко, Н. Носова.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850" y="333375"/>
            <a:ext cx="60293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старшем дошкольном возрасте происходит углубление театралъно-игрового опыта за счет освоения разных видов игры-драматизации и режиссерской театрализованной игры. Углубление опыта игры-драматизации заключается в том, что дети становятся более активными и самостоятельными в выборе содержания игр, относятся к выбору творчески. Старшему дошкольнику наравне с образно-игровыми этюдами, играми-импровизациями, инсценированием становятся доступны самостоятельные постановки спектаклей, в том числе на основе "коллажа" из нескольких литературных произведений. Например, "Путешествие по сказкам А.С. Пушкина", "Новые приключения героев сказок Ш. Перро" и пр.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620713"/>
            <a:ext cx="9144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Яркой особенностью игр детей после 6 лет становится их частичный переход в речевой план. Это объясняется тенденцией к объединению разных видов сюжетной игры, в том числе игры-фантазирования. Она становится основой или важной частью театрализованной игры, в которой реальный, литературный и фантазийный планы дополняют друг друга. Для старших дошкольников характерны игры "с продолжением". Они осваивают и новую для себя игру "В театр", предполагающую сочетание ролевой и театрализованной игры, на основе знакомства с театром, деятельностью людей, участвующих в постановке спектакля.</a:t>
            </a:r>
          </a:p>
        </p:txBody>
      </p:sp>
      <p:pic>
        <p:nvPicPr>
          <p:cNvPr id="5122" name="Picture 2" descr="D:\Сад\Фотографии\эскизы по театрализации\Изображение 0451 (4коп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58084"/>
            <a:ext cx="4088825" cy="3699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587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Реализация названных задач и содержания работы с детьми всех возрастных групп требует учета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основных принципов организации театрализованной игры.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412875"/>
            <a:ext cx="3563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Важнейшим является принцип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специфичности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данной деятельности, объединяющей игровой (свободный, непроизвольный) и художественный (подготовленный, осмысленно пережитый) компоненты.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64163" y="1443038"/>
            <a:ext cx="37798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комплексности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предполагает взаимосвязь театрализованной игры с разными видами искусства и разными видами художественной деятельности ребенка.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692275" y="3141663"/>
            <a:ext cx="626427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Согласно принципу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импровизациональности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театрализованная игра рассматривается как творческая деятельность, что обусловливает особое взаимодействие взрослого и ребенка, детей между собой, основу которого составляют свободная атмосфера, поощрение детской инициативы, отсутствие образца для подражания, наличие своей точки зрения у ребенка, стремление к оригинальности и самовыражению.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835150" y="5300663"/>
            <a:ext cx="60499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Все названные выше принципы находят свое выражение в принципе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интегративности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, в соответствии с которым целенаправленная работа по развитию театрализованно-игровой деятельности включается в целостный педагогический процесс.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6" grpId="0"/>
      <p:bldP spid="31747" grpId="0"/>
      <p:bldP spid="31748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574675"/>
            <a:ext cx="55800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ea typeface="Times New Roman" pitchFamily="18" charset="0"/>
                <a:cs typeface="Arial" charset="0"/>
              </a:rPr>
              <a:t> </a:t>
            </a:r>
            <a:r>
              <a:rPr lang="ru-RU" sz="2000" b="1">
                <a:latin typeface="Times New Roman" pitchFamily="18" charset="0"/>
                <a:ea typeface="Times New Roman" pitchFamily="18" charset="0"/>
                <a:cs typeface="Arial" charset="0"/>
              </a:rPr>
              <a:t>«Сказка для ребёнка такое же серьёзное и настоящее дело, как игра: она нужна ему для того, чтобы определиться, чтобы изучить себя, измерить и оценить свои  возможности».</a:t>
            </a:r>
            <a:endParaRPr lang="ru-RU" sz="20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2000">
                <a:latin typeface="Times New Roman" pitchFamily="18" charset="0"/>
                <a:ea typeface="Times New Roman" pitchFamily="18" charset="0"/>
                <a:cs typeface="Arial" charset="0"/>
              </a:rPr>
              <a:t>                                                Джанни Родари.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50825" y="2690813"/>
            <a:ext cx="66071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Игра - наиболее доступный ребенку и интересный для него способ переработки и выражения впечатлений, знаний и эмоций (А.В. Запорожец, А.Н. Леонтьсв, А.Р. Лурия, Д.Б. Эльконин и др.).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979613" y="4005263"/>
            <a:ext cx="63007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Театрализованная игра как один из ее видов является эффективным средством социализации дошкольника в процессе осмысления им нравственного подтекста литературного или фольклорного произведения и участия в игре, которая имеет коллективный характер, что и создает благоприятные условия для развития чувства партнерства и освоения способов позитивного взаимодействия.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333375"/>
            <a:ext cx="87137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Организованная таким образом работа будет способствовать тому, что театрализованная игра станет средством самовыражения и самореализации ребенка в разных видах творчества, самоутверждения в группе сверстников. А жизнь дошкольников в детском саду обогатится за счет интеграции игры и разных видов искусства, которые находят свое воплощение в театрально-игровой деятельности.</a:t>
            </a:r>
          </a:p>
        </p:txBody>
      </p:sp>
      <p:pic>
        <p:nvPicPr>
          <p:cNvPr id="6146" name="Picture 2" descr="D:\Сад\Фотографии\эскизы по театрализации\Изображение 322.jpg"/>
          <p:cNvPicPr>
            <a:picLocks noChangeAspect="1" noChangeArrowheads="1"/>
          </p:cNvPicPr>
          <p:nvPr/>
        </p:nvPicPr>
        <p:blipFill>
          <a:blip r:embed="rId2" cstate="print"/>
          <a:srcRect r="20727"/>
          <a:stretch>
            <a:fillRect/>
          </a:stretch>
        </p:blipFill>
        <p:spPr bwMode="auto">
          <a:xfrm>
            <a:off x="2771800" y="1916832"/>
            <a:ext cx="3556844" cy="3364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Сад\Фотографии\эскизы по театрализации\Изображение 864.jpg"/>
          <p:cNvPicPr>
            <a:picLocks noChangeAspect="1" noChangeArrowheads="1"/>
          </p:cNvPicPr>
          <p:nvPr/>
        </p:nvPicPr>
        <p:blipFill>
          <a:blip r:embed="rId3" cstate="print"/>
          <a:srcRect t="14063" b="12500"/>
          <a:stretch>
            <a:fillRect/>
          </a:stretch>
        </p:blipFill>
        <p:spPr bwMode="auto">
          <a:xfrm>
            <a:off x="-180528" y="3645024"/>
            <a:ext cx="345620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D:\Сад\Фотографии\эскизы по театрализации\Изображение 0011 (66).jpg"/>
          <p:cNvPicPr>
            <a:picLocks noChangeAspect="1" noChangeArrowheads="1"/>
          </p:cNvPicPr>
          <p:nvPr/>
        </p:nvPicPr>
        <p:blipFill>
          <a:blip r:embed="rId4" cstate="print"/>
          <a:srcRect r="20895"/>
          <a:stretch>
            <a:fillRect/>
          </a:stretch>
        </p:blipFill>
        <p:spPr bwMode="auto">
          <a:xfrm rot="5400000">
            <a:off x="5849135" y="3588080"/>
            <a:ext cx="3504952" cy="3322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5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492896"/>
            <a:ext cx="7456528" cy="1015663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3573016"/>
          <a:ext cx="4211957" cy="295233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30702"/>
                <a:gridCol w="441085"/>
                <a:gridCol w="442126"/>
                <a:gridCol w="441085"/>
                <a:gridCol w="441085"/>
                <a:gridCol w="476375"/>
                <a:gridCol w="406837"/>
                <a:gridCol w="441085"/>
                <a:gridCol w="591577"/>
              </a:tblGrid>
              <a:tr h="5904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466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04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04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0466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23728" y="3501008"/>
            <a:ext cx="768352" cy="3528392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ТЕАТР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9750" y="3573463"/>
            <a:ext cx="259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mic Sans MS" pitchFamily="66" charset="0"/>
              </a:rPr>
              <a:t>Б А  Л Е  Т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03350" y="4149725"/>
            <a:ext cx="273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mic Sans MS" pitchFamily="66" charset="0"/>
              </a:rPr>
              <a:t>О П Е  Р 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7950" y="4724400"/>
            <a:ext cx="4032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mic Sans MS" pitchFamily="66" charset="0"/>
              </a:rPr>
              <a:t>К Л О У  Н А Д 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5300663"/>
            <a:ext cx="38163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mic Sans MS" pitchFamily="66" charset="0"/>
              </a:rPr>
              <a:t>О П Е  Р  Е Т  Т 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835150" y="5949950"/>
            <a:ext cx="2808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mic Sans MS" pitchFamily="66" charset="0"/>
              </a:rPr>
              <a:t>Д Р  А М А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132138" y="333375"/>
            <a:ext cx="238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Театральные жанры</a:t>
            </a:r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68313" y="923925"/>
            <a:ext cx="51101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Театральное представление, состоящее из танцев и мимических движений, сопровождаемых музыкой.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331913" y="1752600"/>
            <a:ext cx="5327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1143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      Музыкально-драматическое произведение, исполняемое в театре, все действующие лица только поют в сопровождении оркестра.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627313" y="2781300"/>
            <a:ext cx="4068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1143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Цирковое представление с участием клоунов.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4067175" y="3429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4.  Спектакль, в котором пение чередуется с разговором и танцами.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4572000" y="422116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5.  Литературное произведение, предназначенное для исполнения актерами на сцене (с содержанием, основанным на переживаниях героев).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643438" y="5661025"/>
            <a:ext cx="4068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Слово по вертикали обозначает место для зрелищ, спектаклей.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1188" y="188913"/>
            <a:ext cx="13335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Кроссворд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5" grpId="0"/>
      <p:bldP spid="1033" grpId="0"/>
      <p:bldP spid="1034" grpId="0"/>
      <p:bldP spid="1035" grpId="0"/>
      <p:bldP spid="34" grpId="0"/>
      <p:bldP spid="35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24075" y="188913"/>
            <a:ext cx="4716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Вопросы для викторины</a:t>
            </a:r>
            <a:r>
              <a:rPr lang="ru-RU" sz="1600" b="1" i="1">
                <a:ea typeface="Times New Roman" pitchFamily="18" charset="0"/>
                <a:cs typeface="Arial" charset="0"/>
              </a:rPr>
              <a:t>:</a:t>
            </a:r>
            <a:endParaRPr lang="ru-RU">
              <a:cs typeface="Arial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974725"/>
            <a:ext cx="5219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i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ИЗ КАКОГО ПРОИЗВЕДЕНИЯ ЭТИ СТРОКИ: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 «У АВОСКИ ПОД ПОДУШКОЙ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 ЛЕЖИТ СЛАДКАЯ ВАТРУШКА».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692275" y="1844675"/>
            <a:ext cx="60833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•       «ПРИКЛЮЧЕНИЯ БУРАТИНО»;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«НЕЗНАЙКА И ЕГО ДРУЗЬЯ»;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«ВИННИ-ПУХ И ЕГО ДРУЗЬЯ»;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«МАЛЫШ И КАРЛСОН».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331913" y="2924175"/>
            <a:ext cx="49498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 </a:t>
            </a: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2. КАКУЮ ИЗ ЭТИХ СКАЗОК НАПИСАЛ ШАРЛЬ ПЕРРО?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700338" y="3500438"/>
            <a:ext cx="5003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•       «ДЮЙМОВОЧКА»;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«БАБУШКА - МЕТЕЛИЦА»;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«ОСЛИНАЯ ШКУРА»;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«БРЕМЕНСКИЕ МУЗЫКАНТЫ».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419475" y="4652963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3. КТО ИЗ ЭТИХ ПИСАТЕЛЕЙ НАПИСАЛ СКАЗКУ «ТРИ ТОЛСТЯКА»?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580063" y="5373688"/>
            <a:ext cx="33480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i="1">
                <a:ea typeface="Times New Roman" pitchFamily="18" charset="0"/>
                <a:cs typeface="Arial" charset="0"/>
              </a:rPr>
              <a:t> </a:t>
            </a:r>
            <a:r>
              <a:rPr lang="ru-RU" sz="1400" b="1" i="1">
                <a:latin typeface="Times New Roman" pitchFamily="18" charset="0"/>
                <a:ea typeface="Times New Roman" pitchFamily="18" charset="0"/>
                <a:cs typeface="Arial" charset="0"/>
              </a:rPr>
              <a:t>•       А. ТОЛСТОЙ; </a:t>
            </a:r>
            <a:endParaRPr lang="ru-RU" sz="14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ea typeface="Times New Roman" pitchFamily="18" charset="0"/>
                <a:cs typeface="Arial" charset="0"/>
              </a:rPr>
              <a:t> •       Ю. ОЛЕША;</a:t>
            </a:r>
            <a:endParaRPr lang="ru-RU" sz="14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ea typeface="Times New Roman" pitchFamily="18" charset="0"/>
                <a:cs typeface="Arial" charset="0"/>
              </a:rPr>
              <a:t> •       Л. ЧАРСКАЯ;</a:t>
            </a:r>
            <a:endParaRPr lang="ru-RU" sz="14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ea typeface="Times New Roman" pitchFamily="18" charset="0"/>
                <a:cs typeface="Arial" charset="0"/>
              </a:rPr>
              <a:t> •       В. ГОЛЯВКИН.</a:t>
            </a:r>
            <a:endParaRPr lang="ru-RU" sz="14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79613" y="2205038"/>
            <a:ext cx="496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«НЕЗНАЙКА И ЕГО ДРУЗЬЯ»</a:t>
            </a:r>
            <a:endParaRPr lang="ru-RU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32138" y="3789363"/>
            <a:ext cx="2808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«ОСЛИНАЯ ШКУРА»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95963" y="5661025"/>
            <a:ext cx="1430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Ю. ОЛЕША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40962" grpId="0"/>
      <p:bldP spid="40963" grpId="0"/>
      <p:bldP spid="40963" grpId="1"/>
      <p:bldP spid="7" grpId="0"/>
      <p:bldP spid="40964" grpId="0"/>
      <p:bldP spid="40964" grpId="1"/>
      <p:bldP spid="9" grpId="0"/>
      <p:bldP spid="40965" grpId="0"/>
      <p:bldP spid="40965" grpId="1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88913"/>
            <a:ext cx="3394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 4. КТО НАПИСАЛ ЭТИ СТРОКИ: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 «ПО УЛИЦАМ ХОДИЛА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 БОЛЬШАЯ КРОКОДИЛА…»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971550" y="1052513"/>
            <a:ext cx="4859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•       Э. УСПЕНСКИЙ;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Г.-Х. АНДЕРСЕН;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И. ТОКМАКОВА;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В. ДРАГУНСКИЙ.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403350" y="2060575"/>
            <a:ext cx="6913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 5. ВСПОМНИТЕ НАЗВАНИЕ ПРОИЗВЕДЕНИЯ, КОТОРОЕ НАЧИНАЕТСЯ С ФРАЗЫ: 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 «ЗА ГОРАМИ, ЗА ЛЕСАМИ, 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 ЗА ШИРОКИМИ МОРЯМИ,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 НЕ НА НЕБЕ, НА ЗЕМЛЕ,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 ЖИЛ СТАРИК В ОДНОМ СЕЛЕ…»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700338" y="3789363"/>
            <a:ext cx="44275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•       «КОНЁК - ГОРБУНОК»;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«СКАЗКА О МЁРТВОЙ ЦАРЕВНЕ…»;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«БЕЛОСНЕЖКА И СЕМЬ ГНОМОВ»;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«СИВКА - БУРКА».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851275" y="479742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6. САМЫМ МАЛЕНЬКИМ ПО РОСТУ СРЕДИ ПЕРЕЧИСЛЕННЫХ ЛИТЕРАТУРНЫХ ГЕРОЕВ ЯВЛЯЕТСЯ?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5399088" y="5627688"/>
            <a:ext cx="3744912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НЕЗНАЙКА;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ДЮЙМОВОЧКА;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КОЛОБОК;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МАЛЬЧИК – С - ПАЛЬЧИК</a:t>
            </a:r>
            <a:r>
              <a:rPr lang="ru-RU" sz="1200" b="1" i="1">
                <a:ea typeface="Times New Roman" pitchFamily="18" charset="0"/>
                <a:cs typeface="Arial" charset="0"/>
              </a:rPr>
              <a:t>.</a:t>
            </a:r>
            <a:endParaRPr lang="ru-RU" sz="700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187450" y="1268413"/>
            <a:ext cx="1947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Э. УСПЕНСКИЙ</a:t>
            </a:r>
            <a:endParaRPr lang="ru-RU">
              <a:latin typeface="Calibri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03575" y="4076700"/>
            <a:ext cx="2706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«КОНЁК – ГОРБУНОК»</a:t>
            </a:r>
            <a:endParaRPr lang="ru-RU">
              <a:latin typeface="Calibri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580063" y="5949950"/>
            <a:ext cx="1922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ДЮЙМОВОЧКА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8" grpId="0"/>
      <p:bldP spid="39938" grpId="1"/>
      <p:bldP spid="39939" grpId="0"/>
      <p:bldP spid="39940" grpId="0"/>
      <p:bldP spid="39940" grpId="1"/>
      <p:bldP spid="8" grpId="0"/>
      <p:bldP spid="39941" grpId="0"/>
      <p:bldP spid="39941" grpId="1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404813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7. САМЫМ МЛАДШИМ СРЕДИ ЛИТЕРАТУРНЫХ ГЕРОЕВ БЫЛ?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476375" y="1063625"/>
            <a:ext cx="52197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•       МАЛЫШ ;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БУРАТИНО;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КРАСНАЯ ШАПОЧКА;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МАЛЕНЬКИЙ МУК.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619250" y="2205038"/>
            <a:ext cx="5148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8. ЛИСИЧКА – СЕСТРИЧКА, ПЕТУШОК – ЗОЛОТОЙ ГРЕБЕШОК, ЗАЙЧИК – ПОПРЫГАЙЧИК, А КОТ: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419475" y="2997200"/>
            <a:ext cx="48609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•       ЖИВОГЛОТ;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ВОРЧУН;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ПАТРИКЕЙ;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•       БАЮН.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771775" y="4221163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9.КЕМ ДОВОДЯТСЯ ДРУГ ДРУГУ СКАЗОЧНЫЕ ГЕРОИ А.С. ПУШКИНА ГВИДОН И ДАДОН?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284663" y="5300663"/>
            <a:ext cx="45720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   ОТЦОМ И СЫНОМ;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   ДЕДОМ И ВНУКОМ;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   БРАТЬЯМИ;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1400" b="1" i="1">
                <a:latin typeface="Times New Roman" pitchFamily="18" charset="0"/>
                <a:cs typeface="Times New Roman" pitchFamily="18" charset="0"/>
              </a:rPr>
              <a:t>    НИКЕМ.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835150" y="1341438"/>
            <a:ext cx="1414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БУРАТИНО</a:t>
            </a:r>
            <a:endParaRPr lang="ru-RU">
              <a:latin typeface="Calibri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851275" y="3284538"/>
            <a:ext cx="901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БАЮН</a:t>
            </a:r>
            <a:endParaRPr lang="ru-RU"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859338" y="5589588"/>
            <a:ext cx="106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НИКЕМ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913" grpId="0"/>
      <p:bldP spid="38913" grpId="1"/>
      <p:bldP spid="38914" grpId="0"/>
      <p:bldP spid="38915" grpId="0"/>
      <p:bldP spid="38915" grpId="1"/>
      <p:bldP spid="8" grpId="0"/>
      <p:bldP spid="9" grpId="0"/>
      <p:bldP spid="9" grpId="1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927" y="2967335"/>
            <a:ext cx="9151865" cy="120032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260350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 театрализованной игре осуществляется эмоциональное развитие: дети знакомятся с чувствами, настроениями героев, осваивают способы их внешнего выражения, осознают причины того или иного настроя.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27313" y="2492375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Велико значение театрализованной игры и для речевого развития (совершенствование диалогов и монологов, освоение выразительности речи).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95738" y="47244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Наконец, театрализованная игра является средством самовыражения и самореализации ребенка.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27088" y="115888"/>
            <a:ext cx="77771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Характерными особенностями театрализованных игр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являются литературная или фольклорная основа их содержания и наличие зрителей (Л.B. Артемова, Л.В. Ворошнина, Л.С Фурмина и др.). Их можно разделить на две основные группы: драматизации и режиссерские (каждая из них, в свою очередь, подразделяется на несколько видов).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388" y="2363788"/>
            <a:ext cx="439261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 играх-драматизациях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ребенок, исполняя роль в качестве "артиста", самостоятельно создает образ с помощью комплекса средств вербальной и невербальной выразительности. Видами драматизации являются игры-имитации образов животных, людей, литературных персонажей; ролевые диалоги на основе текста; инсценировки произведений; постановки спектаклей по одному или нескольким произведениям; игры-импровизации с разыгрыванием сюжета (или нескольких сюжетов) без предварительной подготовки.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27538" y="23495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 режиссерской игре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"артистами" являются игрушки или их заместители, а ребенок, организуя деятельность как "сценарист и режиссер" управляет "артистами". "Озвучивая" героев и комментируя сюжет, он использует разные средства вербальной выразительности. Виды режиссерских игр определяются в соответствии с разнообразием театров, используемых в детском саду: настольный, плоскостной и объемный, кукольный (бибабо, пальчиковый, марионеток) и т.д.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188" y="250825"/>
            <a:ext cx="79565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Общим для всех театрализованных игр является наличие зрителей. Кроме того, они представляют собой "рубежный" вид деятельности, тесно связанный с литературным и художественным творчеством (А.Н. Леонтьев).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Театрализованную игру (особенно игру-драматизацию) характеризует перенос акцента с процесса игры на ее результат, интересный не только участникам, но и зрителям. Ее можно рассматривать как разновидность художественной деятельности, а значит, развитие театрализованной деятельности целесообразно осуществлять в контексте художественной деятельности.</a:t>
            </a:r>
          </a:p>
        </p:txBody>
      </p:sp>
      <p:pic>
        <p:nvPicPr>
          <p:cNvPr id="1026" name="Picture 2" descr="D:\Сад\Фотографии\эскизы по театрализации\Изображение 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38662"/>
            <a:ext cx="4060063" cy="3519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28650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Система работы по развитию театрализованной деятельности делится на три этапа:</a:t>
            </a:r>
          </a:p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• художественное восприятие литературных и фольклорных произведений;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• освоение специальных умений для становления основных ("актер", "режиссер") и дополнительных позиций ("сценарист", "оформитель", "костюмер");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• самостоятельная творческая деятельность.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388" y="3219450"/>
            <a:ext cx="86042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Педагогическая задача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усложняется синтетической природой театрализованной деятельности, в которой восприятие, мышление, воображение, речь выступают в тесной взаимосвязи друг с другом и проявляются в разных видах детской активности (речевая, двигательная, музыкальная и пр.).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145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Театрализованная деятельность интегративна, причем активность и творчество проявляются в трех аспектах.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388" y="2413000"/>
            <a:ext cx="331311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в создании драматического содержания, т.е. в интерпретации, переосмыслении заданного литературным текстом сюжета или сочинении вариативного либо собственного сюжета.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24075" y="4941888"/>
            <a:ext cx="48974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Во-вторых,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 исполнении собственного замысла, т.е. в умении адекватно воплощать художественный образ с помощью разных средств выразительности: интонации, мимики, пантомимики, движения, напева.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435600" y="2420938"/>
            <a:ext cx="35623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В-третьих,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 оформлении спектакля - в создании (подбор, изготовление, нестандартное использование) декораций, костюмов, музыкального сопровождения, афиш, программок.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1331913" y="1125538"/>
            <a:ext cx="196850" cy="1295400"/>
          </a:xfrm>
          <a:prstGeom prst="downArrow">
            <a:avLst>
              <a:gd name="adj1" fmla="val 50000"/>
              <a:gd name="adj2" fmla="val 1645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4067175" y="1125538"/>
            <a:ext cx="196850" cy="3743325"/>
          </a:xfrm>
          <a:prstGeom prst="downArrow">
            <a:avLst>
              <a:gd name="adj1" fmla="val 50000"/>
              <a:gd name="adj2" fmla="val 475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7019925" y="1052513"/>
            <a:ext cx="196850" cy="1295400"/>
          </a:xfrm>
          <a:prstGeom prst="downArrow">
            <a:avLst>
              <a:gd name="adj1" fmla="val 50000"/>
              <a:gd name="adj2" fmla="val 164516"/>
            </a:avLst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1027" grpId="0"/>
      <p:bldP spid="1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79388" y="100013"/>
            <a:ext cx="9144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Из-за этих особенностей театрализованной деятельности по отношению к ней чаще используется термин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"театрально-игровая деятельность"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что также вызывает определенные трудности в педагогической работе, поскольку содержит ряд противоречий: </a:t>
            </a:r>
          </a:p>
          <a:p>
            <a:pPr>
              <a:buFontTx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между свободой ребенка в игре и обязательной содержательной основой театрализации; </a:t>
            </a:r>
          </a:p>
          <a:p>
            <a:pPr>
              <a:buFontTx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между импровизационностью игры и этапностью подготовки театрализации;</a:t>
            </a:r>
          </a:p>
          <a:p>
            <a:pPr>
              <a:buFontTx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между акцентом в игре на сам процесс, а в театрализации - на ее результат.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Эти противоречия снимаются при условии организации театрально-игровой деятельности как самоценной свободной и творческой деятельности дошкольника.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434498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Таковы исходные теоретические положения. Раскроем теперь специфику целей, задач и содержания работы воспитателя с детьми разных возрастных групп.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8575"/>
            <a:ext cx="9240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Цели, задачи и содержание работы с детьми младшего дошкольного возраста.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98463"/>
            <a:ext cx="91440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Основные направления развития театрализованной игры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постепенный переход ребенка от:</a:t>
            </a: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наблюдения театрализованной постановки взрослого к самостоятельной игровой деятельности; </a:t>
            </a: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индивидуальной игры и "игры рядом" к игре в группе из трех - пяти сверстников, исполняющих роли; </a:t>
            </a: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имитации действий фольклорных и литературных персонажей к имитации действий в сочетании с передачей основных эмоций героя и освоению роли как созданию простого "типичного" образа в игре-драматизации.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0825" y="3298825"/>
            <a:ext cx="75977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Прежде всего необходимо формировать интерес к театрализованным играм, складывающийся в процессе просмотра небольших кукольных спектаклей, которые показывает воспитатель, взяв за основу содержание знакомых ребенку потешек, стихов и сказок. В дальнейшем важно стимулировать его желание включиться в спектакль, дополняя отдельные фразы в диалогах героев, устойчивые обороты зачина и концовки сказки. Внимание детей фиксируется на том, что в конце куклы кланяются и просят поблагодарить их, похлопать в ладоши. Перчаточные и другие театральные куклы используются на занятиях, в повседневном общении. От их лица взрослый благодарит и хвалит детей, здоровается и прощается. В ход занятий, вечеров развлечений он включает фрагменты драматизации, переодеваясь в специальный костюм, меняя голос и интонацию.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9388" y="2997200"/>
            <a:ext cx="3573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Задачи и содержание работы.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/>
      <p:bldP spid="24579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2820</Words>
  <Application>Microsoft Office PowerPoint</Application>
  <PresentationFormat>Экран (4:3)</PresentationFormat>
  <Paragraphs>149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43</cp:revision>
  <dcterms:created xsi:type="dcterms:W3CDTF">2013-02-19T19:54:40Z</dcterms:created>
  <dcterms:modified xsi:type="dcterms:W3CDTF">2019-05-10T16:40:24Z</dcterms:modified>
</cp:coreProperties>
</file>